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7"/>
  </p:notesMasterIdLst>
  <p:handoutMasterIdLst>
    <p:handoutMasterId r:id="rId18"/>
  </p:handoutMasterIdLst>
  <p:sldIdLst>
    <p:sldId id="283" r:id="rId2"/>
    <p:sldId id="274" r:id="rId3"/>
    <p:sldId id="285" r:id="rId4"/>
    <p:sldId id="294" r:id="rId5"/>
    <p:sldId id="295" r:id="rId6"/>
    <p:sldId id="284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69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FDF1B-0F3F-4B37-8467-FEF9FAE857BC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94C94-0DD7-41A7-AB52-9678183F5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8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C9BDB-8B5E-4FF5-BCCA-9A764A246C2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DF1EF-15E4-4308-BAF9-024CBA8E3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2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4DF1EF-15E4-4308-BAF9-024CBA8E37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2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16BAE-CFDB-FF9E-33C8-ECA55E02F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20DEB3-0125-005D-5496-F55300E3D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CD9D7-82DB-F9C8-D180-31EA73C7E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6419E-A7C0-B53E-60B5-0E01F9FA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13C89-4F9B-2A84-9176-8E8DC044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901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622C4-83B6-E015-25FB-7DAE8FA31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33D4E4-8CDE-6512-5262-E4A99A579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04230-03C9-30DD-01C7-85D9C0492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3B03F-B479-8531-2FA9-DF5AD623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D2746-63F8-4BCE-78F0-2CB9573F8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3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68A61-D0C2-4E91-8B37-9614D95EB3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257B1-FA19-3306-034A-AFCF13288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ABEFD-753A-127F-EBA4-39A4FBFB6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E6A18-E4A9-7169-3DE7-C8C6FD518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C6A0E-C0F1-0842-38AD-029484AF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20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85AA3-B1FD-2DA4-19C0-A45FBBFF7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B38F6-911E-EE5A-0ECB-F0F23B3C6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8D228-C3D2-EB44-885D-B3D297C9B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7F697-F37B-708A-504B-9BAE72B2E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97A56-0ADB-29F4-9970-F4A4C68D8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9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6F96D-7C23-E71F-5CFF-CE8DAB299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3E94B-9579-26C9-591E-6B37F7B79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0154B-195B-2AF1-B583-A71F654CD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9CD3C-C729-49D9-EAB1-0A8C9890D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6A1B8-8EFC-5F5B-206C-D96BC9EF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3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C263-5360-B03D-8704-A48751B23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44BB0-A13E-9F98-3CDB-1EEEB584D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181FB5-60AE-7205-6165-5625394E2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D75B1-D7D6-4BA4-D12F-3B8040BE6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015CD-5D28-90FB-1291-CC9E22E57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4A53C-4AAF-88CB-379D-0F0919BE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237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7B57-235B-F3DE-41A3-136625E9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322AD-DB67-AC7A-3226-C8A7D1412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F2746-7D9C-93A3-67FB-998EF867A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DD39D-C420-83DA-5121-A2E50A6879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C42E46-34F4-C0C3-C14D-F8394391E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DB7D0-06A8-6DCE-5E91-127AE1D1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933EC-9C9C-745A-0CEC-7383B4CF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3DAB71-0ED6-9738-0E00-08437874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497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EC0C2-398D-8380-F9A2-F79BEC07B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34567-98B7-7EDB-5E48-2E6EB7C0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FA1B8-23A6-A14F-BFBE-082974F96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7471C-919B-BE54-BB5D-D423A868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7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A1919A-EB81-B318-93B7-83615F25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78CD76-DAB8-379F-0895-289182A2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C9BD2-59D2-4C19-7704-EBA26116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122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2CAD3-42BC-20E4-EB2A-FCDD3CD63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05F25-36DF-689C-B7E6-7BA11922E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CC1B0-75AA-9C8F-D2A2-83040AA40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8EE8D-5FCF-9B7C-CCFF-889BC1C5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9530D-CCBB-AF86-C97B-69C573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CBE83-7DEC-024E-262F-CF4205E7D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539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D62F1-BCD7-F2D4-9A98-A583281C4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3BE546-080D-5814-69EC-BC43210D2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88F807-2E2B-6F79-4D05-1CC0223CD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F12E5-A337-E3B2-ED3C-65A1D6179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2E047-2752-3B58-CF9B-E8134211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AB7AB-6204-C8C6-9847-2236EAF4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4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763852-E2F4-0DD1-9739-6DD17E94E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25FF6-30F7-9A85-39CD-85847A0D0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8BF4D-D93A-CE09-D6CD-833F10A78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C43F5-26E2-4201-89C9-64CDFA70B800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EAF7D-A424-4961-02A4-6B4696299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B218A-757A-924E-2184-B0049DBB1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6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B14BDA-642D-4EAC-9AE6-80BD16071E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3: motion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Speed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301C75-FE60-4FB6-BA53-48EAEA042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Mr. Le </a:t>
            </a:r>
          </a:p>
          <a:p>
            <a:r>
              <a:rPr lang="en-US" dirty="0"/>
              <a:t>Spring 2018</a:t>
            </a:r>
          </a:p>
        </p:txBody>
      </p:sp>
    </p:spTree>
    <p:extLst>
      <p:ext uri="{BB962C8B-B14F-4D97-AF65-F5344CB8AC3E}">
        <p14:creationId xmlns:p14="http://schemas.microsoft.com/office/powerpoint/2010/main" val="3740996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Constant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00B050"/>
                </a:solidFill>
              </a:rPr>
              <a:t>Constant speed</a:t>
            </a:r>
            <a:r>
              <a:rPr lang="en-US" sz="2800" dirty="0"/>
              <a:t>: speed that does not change or remains the same over a period of time.</a:t>
            </a:r>
          </a:p>
          <a:p>
            <a:endParaRPr lang="en-US" sz="2800" dirty="0"/>
          </a:p>
          <a:p>
            <a:r>
              <a:rPr lang="en-US" sz="2800" dirty="0"/>
              <a:t>An object traveling at a </a:t>
            </a:r>
            <a:r>
              <a:rPr lang="en-US" sz="2800" u="sng" dirty="0"/>
              <a:t>constant speed</a:t>
            </a:r>
            <a:r>
              <a:rPr lang="en-US" sz="2800" dirty="0"/>
              <a:t> will have the same </a:t>
            </a:r>
            <a:r>
              <a:rPr lang="en-US" sz="2800" u="sng" dirty="0"/>
              <a:t>average speed</a:t>
            </a:r>
            <a:r>
              <a:rPr lang="en-US" sz="2800" dirty="0"/>
              <a:t> and </a:t>
            </a:r>
            <a:r>
              <a:rPr lang="en-US" sz="2800" u="sng" dirty="0"/>
              <a:t>instantaneous speed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551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B14BDA-642D-4EAC-9AE6-80BD16071E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3: Motion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301C75-FE60-4FB6-BA53-48EAEA042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Mr. Le </a:t>
            </a:r>
          </a:p>
          <a:p>
            <a:r>
              <a:rPr lang="en-US" dirty="0"/>
              <a:t>Spring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F3424F-1BF7-47BA-BC58-DE6A8B57E853}"/>
              </a:ext>
            </a:extLst>
          </p:cNvPr>
          <p:cNvSpPr txBox="1"/>
          <p:nvPr/>
        </p:nvSpPr>
        <p:spPr>
          <a:xfrm>
            <a:off x="0" y="0"/>
            <a:ext cx="3250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Don’t have to copy this slide.</a:t>
            </a:r>
          </a:p>
        </p:txBody>
      </p:sp>
    </p:spTree>
    <p:extLst>
      <p:ext uri="{BB962C8B-B14F-4D97-AF65-F5344CB8AC3E}">
        <p14:creationId xmlns:p14="http://schemas.microsoft.com/office/powerpoint/2010/main" val="874396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800" dirty="0"/>
              <a:t>In this next section, you will practice reading two kinds of graphs</a:t>
            </a:r>
          </a:p>
          <a:p>
            <a:endParaRPr lang="en-US" sz="2800" dirty="0"/>
          </a:p>
          <a:p>
            <a:pPr marL="596646" indent="-514350">
              <a:buAutoNum type="arabicPeriod"/>
            </a:pPr>
            <a:r>
              <a:rPr lang="en-US" sz="2800" dirty="0"/>
              <a:t>Speed (Velocity) vs Time graphs</a:t>
            </a:r>
          </a:p>
          <a:p>
            <a:pPr marL="596646" indent="-514350">
              <a:buAutoNum type="arabicPeriod"/>
            </a:pPr>
            <a:r>
              <a:rPr lang="en-US" sz="2800" dirty="0"/>
              <a:t>Distance (Position) vs Time graphs</a:t>
            </a:r>
          </a:p>
          <a:p>
            <a:pPr marL="596646" indent="-514350">
              <a:buNone/>
            </a:pPr>
            <a:endParaRPr lang="en-US" sz="2800" dirty="0"/>
          </a:p>
          <a:p>
            <a:pPr marL="596646" indent="-514350"/>
            <a:r>
              <a:rPr lang="en-US" sz="2800" u="sng" dirty="0"/>
              <a:t>Pay attention</a:t>
            </a:r>
            <a:r>
              <a:rPr lang="en-US" sz="2800" dirty="0"/>
              <a:t> to which kind of graph you are reading because your answers will differ between the two.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055645-E820-417E-B306-C2A61CD243D8}"/>
              </a:ext>
            </a:extLst>
          </p:cNvPr>
          <p:cNvSpPr txBox="1"/>
          <p:nvPr/>
        </p:nvSpPr>
        <p:spPr>
          <a:xfrm>
            <a:off x="0" y="0"/>
            <a:ext cx="3250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Don’t have to copy this slide.</a:t>
            </a:r>
          </a:p>
        </p:txBody>
      </p:sp>
    </p:spTree>
    <p:extLst>
      <p:ext uri="{BB962C8B-B14F-4D97-AF65-F5344CB8AC3E}">
        <p14:creationId xmlns:p14="http://schemas.microsoft.com/office/powerpoint/2010/main" val="247120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Using the graphs, you will be asked to do the following:</a:t>
            </a:r>
          </a:p>
          <a:p>
            <a:endParaRPr lang="en-US" sz="2400" dirty="0"/>
          </a:p>
          <a:p>
            <a:pPr marL="596646" indent="-514350">
              <a:buAutoNum type="arabicPeriod"/>
            </a:pPr>
            <a:r>
              <a:rPr lang="en-US" sz="2800" dirty="0"/>
              <a:t>Find the distance traveled</a:t>
            </a:r>
          </a:p>
          <a:p>
            <a:pPr marL="596646" indent="-514350">
              <a:buAutoNum type="arabicPeriod"/>
            </a:pPr>
            <a:r>
              <a:rPr lang="en-US" sz="2800" dirty="0"/>
              <a:t>Find the object’s displacement</a:t>
            </a:r>
          </a:p>
          <a:p>
            <a:pPr marL="596646" indent="-514350">
              <a:buAutoNum type="arabicPeriod"/>
            </a:pPr>
            <a:r>
              <a:rPr lang="en-US" sz="2800" dirty="0"/>
              <a:t>Find the object’s average speed</a:t>
            </a:r>
          </a:p>
          <a:p>
            <a:pPr marL="596646" indent="-514350">
              <a:buAutoNum type="arabicPeriod"/>
            </a:pPr>
            <a:r>
              <a:rPr lang="en-US" sz="2800" dirty="0"/>
              <a:t>Find the object’s speed at certain points</a:t>
            </a:r>
          </a:p>
          <a:p>
            <a:pPr marL="596646" indent="-514350">
              <a:buAutoNum type="arabicPeriod"/>
            </a:pPr>
            <a:r>
              <a:rPr lang="en-US" sz="2800" dirty="0"/>
              <a:t>Identify what the object is doing at certain intervals</a:t>
            </a:r>
          </a:p>
          <a:p>
            <a:pPr marL="596646" indent="-514350">
              <a:buAutoNum type="arabicPeriod"/>
            </a:pPr>
            <a:r>
              <a:rPr lang="en-US" sz="2800" dirty="0"/>
              <a:t>Identify when the object is moving or resting</a:t>
            </a:r>
          </a:p>
          <a:p>
            <a:pPr marL="596646" indent="-514350">
              <a:buAutoNum type="arabicPeriod"/>
            </a:pPr>
            <a:r>
              <a:rPr lang="en-US" sz="2800" dirty="0"/>
              <a:t>Identify when the object experiences constant speed</a:t>
            </a:r>
          </a:p>
          <a:p>
            <a:pPr marL="596646" indent="-514350">
              <a:buAutoNum type="arabicPeriod"/>
            </a:pPr>
            <a:r>
              <a:rPr lang="en-US" sz="2800" dirty="0"/>
              <a:t>Identify when the object’s speed is increasing </a:t>
            </a:r>
          </a:p>
          <a:p>
            <a:pPr marL="596646" indent="-514350">
              <a:buAutoNum type="arabicPeriod"/>
            </a:pPr>
            <a:r>
              <a:rPr lang="en-US" sz="2800" dirty="0"/>
              <a:t>Identify when the object’s speed is decreasing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DF0CCD-6240-4D1E-9A72-28A19FA16FAF}"/>
              </a:ext>
            </a:extLst>
          </p:cNvPr>
          <p:cNvSpPr txBox="1"/>
          <p:nvPr/>
        </p:nvSpPr>
        <p:spPr>
          <a:xfrm>
            <a:off x="0" y="0"/>
            <a:ext cx="3250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Don’t have to copy this slide.</a:t>
            </a:r>
          </a:p>
        </p:txBody>
      </p:sp>
    </p:spTree>
    <p:extLst>
      <p:ext uri="{BB962C8B-B14F-4D97-AF65-F5344CB8AC3E}">
        <p14:creationId xmlns:p14="http://schemas.microsoft.com/office/powerpoint/2010/main" val="4129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C03B51-EBF7-4FA1-AA47-62E40D3CF366}"/>
              </a:ext>
            </a:extLst>
          </p:cNvPr>
          <p:cNvSpPr txBox="1"/>
          <p:nvPr/>
        </p:nvSpPr>
        <p:spPr>
          <a:xfrm>
            <a:off x="0" y="0"/>
            <a:ext cx="3250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Don’t have to copy this slide.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bc.co.uk/staticarchive/720980948c65b418aa84e093487f6a52acfe41b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2C16D-D853-4523-82C4-EDF820EADE03}"/>
              </a:ext>
            </a:extLst>
          </p:cNvPr>
          <p:cNvSpPr txBox="1"/>
          <p:nvPr/>
        </p:nvSpPr>
        <p:spPr>
          <a:xfrm>
            <a:off x="0" y="0"/>
            <a:ext cx="3250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Don’t have to copy this slide.</a:t>
            </a:r>
          </a:p>
        </p:txBody>
      </p:sp>
    </p:spTree>
    <p:extLst>
      <p:ext uri="{BB962C8B-B14F-4D97-AF65-F5344CB8AC3E}">
        <p14:creationId xmlns:p14="http://schemas.microsoft.com/office/powerpoint/2010/main" val="251817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Motion</a:t>
            </a:r>
            <a:r>
              <a:rPr lang="en-US" dirty="0"/>
              <a:t>: a change in position.</a:t>
            </a:r>
          </a:p>
          <a:p>
            <a:endParaRPr lang="en-US" dirty="0"/>
          </a:p>
          <a:p>
            <a:r>
              <a:rPr lang="en-US" dirty="0"/>
              <a:t>We can determine if an object has moved or change position by using a </a:t>
            </a:r>
            <a:r>
              <a:rPr lang="en-US" u="sng" dirty="0"/>
              <a:t>reference point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u="sng" dirty="0">
                <a:solidFill>
                  <a:srgbClr val="00B050"/>
                </a:solidFill>
              </a:rPr>
              <a:t>Reference Point</a:t>
            </a:r>
            <a:r>
              <a:rPr lang="en-US" dirty="0"/>
              <a:t>:  An object use to compare if something else has moved or not. Sometimes called as a </a:t>
            </a:r>
            <a:r>
              <a:rPr lang="en-US" u="sng" dirty="0"/>
              <a:t>Frame of Reference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0B0F1C-D3B9-41B9-8204-8B02C4096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40087"/>
            <a:ext cx="9144000" cy="2517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2385"/>
            <a:ext cx="8153400" cy="149213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Distance vs Displacement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457417"/>
            <a:ext cx="3898392" cy="445770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00B050"/>
                </a:solidFill>
              </a:rPr>
              <a:t>Distance</a:t>
            </a:r>
            <a:r>
              <a:rPr lang="en-US" sz="2800" dirty="0"/>
              <a:t>:  the length of your travel.  (How much you move)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D26891-B0AD-4870-A629-A3ED7F797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457417"/>
            <a:ext cx="3898392" cy="445770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00B050"/>
                </a:solidFill>
              </a:rPr>
              <a:t>Displacement</a:t>
            </a:r>
            <a:r>
              <a:rPr lang="en-US" sz="2800" dirty="0"/>
              <a:t>:  the direction and difference in position between where you started and where you stop. (How far you are from where you started)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 descr="Image result for distance and displacement">
            <a:extLst>
              <a:ext uri="{FF2B5EF4-FFF2-40B4-BE49-F238E27FC236}">
                <a16:creationId xmlns:a16="http://schemas.microsoft.com/office/drawing/2014/main" id="{4B86D913-79A0-4F2C-B7F5-0BC4F4649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310382"/>
            <a:ext cx="3048000" cy="31652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481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vs Displacement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6813" y="1855760"/>
            <a:ext cx="11477625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23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Distance and displacement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C94BE2-CA61-8302-7163-704DCD49E0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2975" y="2285999"/>
            <a:ext cx="3593592" cy="4189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Mr. Le goes north 6 miles.</a:t>
            </a:r>
          </a:p>
          <a:p>
            <a:pPr marL="0" indent="0">
              <a:buNone/>
            </a:pPr>
            <a:r>
              <a:rPr lang="en-US" sz="2400" dirty="0"/>
              <a:t>Mr. Le goes south 4 miles.</a:t>
            </a:r>
          </a:p>
          <a:p>
            <a:pPr marL="0" indent="0">
              <a:buNone/>
            </a:pPr>
            <a:r>
              <a:rPr lang="en-US" sz="2400" dirty="0"/>
              <a:t>Mr. Le goes north 4 miles.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Distance: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Displacement: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1AF2C4-55E8-D012-40B9-65561508A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4189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Mr. Le goes north 10 miles.</a:t>
            </a:r>
          </a:p>
          <a:p>
            <a:pPr marL="0" indent="0">
              <a:buNone/>
            </a:pPr>
            <a:r>
              <a:rPr lang="en-US" sz="2400" dirty="0"/>
              <a:t>Mr. Le goes south 2 miles.</a:t>
            </a:r>
          </a:p>
          <a:p>
            <a:pPr marL="0" indent="0">
              <a:buNone/>
            </a:pPr>
            <a:r>
              <a:rPr lang="en-US" sz="2400" dirty="0"/>
              <a:t>Mr. Le goes east 6 miles.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Distance: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Displacement:</a:t>
            </a:r>
          </a:p>
        </p:txBody>
      </p:sp>
    </p:spTree>
    <p:extLst>
      <p:ext uri="{BB962C8B-B14F-4D97-AF65-F5344CB8AC3E}">
        <p14:creationId xmlns:p14="http://schemas.microsoft.com/office/powerpoint/2010/main" val="2073588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Scalar and  Vector Quantities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800" dirty="0"/>
              <a:t>In this unit, you will be introduced to several </a:t>
            </a:r>
            <a:r>
              <a:rPr lang="en-US" sz="2800" u="sng" dirty="0"/>
              <a:t>scalar</a:t>
            </a:r>
            <a:r>
              <a:rPr lang="en-US" sz="2800" dirty="0"/>
              <a:t> and </a:t>
            </a:r>
            <a:r>
              <a:rPr lang="en-US" sz="2800" u="sng" dirty="0"/>
              <a:t>vector</a:t>
            </a:r>
            <a:r>
              <a:rPr lang="en-US" sz="2800" dirty="0"/>
              <a:t> quantities.</a:t>
            </a:r>
          </a:p>
          <a:p>
            <a:endParaRPr lang="en-US" dirty="0"/>
          </a:p>
          <a:p>
            <a:r>
              <a:rPr lang="en-US" sz="2800" dirty="0"/>
              <a:t>Scalar quantities:  described with numbers only.</a:t>
            </a:r>
          </a:p>
          <a:p>
            <a:r>
              <a:rPr lang="en-US" dirty="0"/>
              <a:t>Example:  </a:t>
            </a:r>
          </a:p>
          <a:p>
            <a:pPr>
              <a:buNone/>
            </a:pPr>
            <a:r>
              <a:rPr lang="en-US" dirty="0"/>
              <a:t>	Distance = 14 feet</a:t>
            </a:r>
          </a:p>
          <a:p>
            <a:pPr>
              <a:buNone/>
            </a:pPr>
            <a:endParaRPr lang="en-US" dirty="0"/>
          </a:p>
          <a:p>
            <a:r>
              <a:rPr lang="en-US" sz="2800" dirty="0"/>
              <a:t>Vector quantities: describe with numbers and </a:t>
            </a:r>
            <a:r>
              <a:rPr lang="en-US" sz="2800" b="1" u="sng" dirty="0"/>
              <a:t>direction</a:t>
            </a:r>
            <a:r>
              <a:rPr lang="en-US" sz="2800" dirty="0"/>
              <a:t>.</a:t>
            </a:r>
          </a:p>
          <a:p>
            <a:r>
              <a:rPr lang="en-US" dirty="0"/>
              <a:t>Example:</a:t>
            </a:r>
          </a:p>
          <a:p>
            <a:pPr>
              <a:buNone/>
            </a:pPr>
            <a:r>
              <a:rPr lang="en-US" dirty="0"/>
              <a:t>	Displacement = 27 miles Northeast</a:t>
            </a:r>
          </a:p>
        </p:txBody>
      </p:sp>
    </p:spTree>
    <p:extLst>
      <p:ext uri="{BB962C8B-B14F-4D97-AF65-F5344CB8AC3E}">
        <p14:creationId xmlns:p14="http://schemas.microsoft.com/office/powerpoint/2010/main" val="385420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00B050"/>
                </a:solidFill>
              </a:rPr>
              <a:t>Speed</a:t>
            </a:r>
            <a:r>
              <a:rPr lang="en-US" sz="2400" dirty="0"/>
              <a:t>: the distance an object travels in a period of time. </a:t>
            </a:r>
          </a:p>
          <a:p>
            <a:endParaRPr lang="en-US" sz="2400" dirty="0"/>
          </a:p>
          <a:p>
            <a:r>
              <a:rPr lang="en-US" sz="2400" dirty="0"/>
              <a:t>It is </a:t>
            </a:r>
            <a:r>
              <a:rPr lang="en-US" sz="2400" u="sng" dirty="0">
                <a:solidFill>
                  <a:srgbClr val="FF0000"/>
                </a:solidFill>
              </a:rPr>
              <a:t>how much</a:t>
            </a:r>
            <a:r>
              <a:rPr lang="en-US" sz="2400" u="sng" dirty="0">
                <a:solidFill>
                  <a:schemeClr val="tx1"/>
                </a:solidFill>
              </a:rPr>
              <a:t> </a:t>
            </a:r>
            <a:r>
              <a:rPr lang="en-US" sz="2400" u="sng" dirty="0">
                <a:solidFill>
                  <a:srgbClr val="FF0000"/>
                </a:solidFill>
              </a:rPr>
              <a:t>you move </a:t>
            </a:r>
            <a:r>
              <a:rPr lang="en-US" sz="2400" dirty="0"/>
              <a:t>in a specific </a:t>
            </a:r>
            <a:r>
              <a:rPr lang="en-US" sz="2400" u="sng" dirty="0">
                <a:solidFill>
                  <a:srgbClr val="FF0000"/>
                </a:solidFill>
              </a:rPr>
              <a:t>amount of time</a:t>
            </a:r>
            <a:r>
              <a:rPr lang="en-US" sz="2400" dirty="0"/>
              <a:t>.</a:t>
            </a:r>
          </a:p>
        </p:txBody>
      </p:sp>
      <p:pic>
        <p:nvPicPr>
          <p:cNvPr id="4" name="Picture 8" descr="https://i.ytimg.com/vi/9kdc3ksQzV8/maxresdefault.jpg">
            <a:extLst>
              <a:ext uri="{FF2B5EF4-FFF2-40B4-BE49-F238E27FC236}">
                <a16:creationId xmlns:a16="http://schemas.microsoft.com/office/drawing/2014/main" id="{E7E3215D-377E-4470-9DBE-76AA046CC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048000"/>
            <a:ext cx="5200650" cy="29244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362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800" dirty="0"/>
              <a:t>To find speed, you take the </a:t>
            </a:r>
            <a:r>
              <a:rPr lang="en-US" sz="2800" u="sng" dirty="0"/>
              <a:t>distance</a:t>
            </a:r>
            <a:r>
              <a:rPr lang="en-US" sz="2800" dirty="0"/>
              <a:t> an object traveled and </a:t>
            </a:r>
            <a:r>
              <a:rPr lang="en-US" sz="2800" u="sng" dirty="0"/>
              <a:t>divide by the time</a:t>
            </a:r>
            <a:r>
              <a:rPr lang="en-US" sz="2800" dirty="0"/>
              <a:t> the object took to travel that distance.</a:t>
            </a:r>
          </a:p>
        </p:txBody>
      </p:sp>
      <p:pic>
        <p:nvPicPr>
          <p:cNvPr id="5" name="Picture 4" descr="http://s3.amazonaws.com/engrade-myfiles/4009648794745107/speed_formula.jpg">
            <a:extLst>
              <a:ext uri="{FF2B5EF4-FFF2-40B4-BE49-F238E27FC236}">
                <a16:creationId xmlns:a16="http://schemas.microsoft.com/office/drawing/2014/main" id="{AC7B66EB-855C-46E8-8167-9AEB91FCC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124200"/>
            <a:ext cx="3810000" cy="1209676"/>
          </a:xfrm>
          <a:prstGeom prst="rect">
            <a:avLst/>
          </a:prstGeom>
          <a:noFill/>
        </p:spPr>
      </p:pic>
      <p:pic>
        <p:nvPicPr>
          <p:cNvPr id="6" name="Picture 6" descr="https://encrypted-tbn2.gstatic.com/images?q=tbn:ANd9GcRqvqRQTVn4jSCHtsLJ3_kd8yapJSS1aYtqrbOGUW_NvSfKXIdb">
            <a:extLst>
              <a:ext uri="{FF2B5EF4-FFF2-40B4-BE49-F238E27FC236}">
                <a16:creationId xmlns:a16="http://schemas.microsoft.com/office/drawing/2014/main" id="{CF5ABC84-4663-4C67-85A7-81D5D8689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048000"/>
            <a:ext cx="2030627" cy="13811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337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2385"/>
            <a:ext cx="8153400" cy="149213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Average vs Instantaneous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457417"/>
            <a:ext cx="3898392" cy="44577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Average speed</a:t>
            </a:r>
            <a:r>
              <a:rPr lang="en-US" dirty="0"/>
              <a:t>: the total distance traveled divided by the total time taken.</a:t>
            </a:r>
          </a:p>
          <a:p>
            <a:endParaRPr lang="en-US" dirty="0"/>
          </a:p>
          <a:p>
            <a:r>
              <a:rPr lang="en-US" dirty="0"/>
              <a:t>On average, how fast was the object moving</a:t>
            </a:r>
          </a:p>
          <a:p>
            <a:endParaRPr lang="en-US" dirty="0"/>
          </a:p>
          <a:p>
            <a:r>
              <a:rPr lang="en-US" dirty="0"/>
              <a:t>A range, from point (a) to point (b).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D26891-B0AD-4870-A629-A3ED7F797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457417"/>
            <a:ext cx="3898392" cy="44577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Instantaneous speed</a:t>
            </a:r>
            <a:r>
              <a:rPr lang="en-US" dirty="0"/>
              <a:t>: the speed of an object at a specific point in time.</a:t>
            </a:r>
          </a:p>
          <a:p>
            <a:endParaRPr lang="en-US" dirty="0"/>
          </a:p>
          <a:p>
            <a:r>
              <a:rPr lang="en-US" dirty="0"/>
              <a:t>At a specific time, what was the object’s speed?</a:t>
            </a:r>
          </a:p>
          <a:p>
            <a:endParaRPr lang="en-US" dirty="0"/>
          </a:p>
          <a:p>
            <a:r>
              <a:rPr lang="en-US" dirty="0"/>
              <a:t>At 1 single point.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1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3613</TotalTime>
  <Words>547</Words>
  <Application>Microsoft Office PowerPoint</Application>
  <PresentationFormat>On-screen Show (4:3)</PresentationFormat>
  <Paragraphs>89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Unit 3: motion  Speed</vt:lpstr>
      <vt:lpstr>Motion</vt:lpstr>
      <vt:lpstr>Distance vs Displacement</vt:lpstr>
      <vt:lpstr>Distance vs Displacement</vt:lpstr>
      <vt:lpstr>Find the Distance and displacement</vt:lpstr>
      <vt:lpstr>Scalar and  Vector Quantities</vt:lpstr>
      <vt:lpstr>Speed</vt:lpstr>
      <vt:lpstr>Speed</vt:lpstr>
      <vt:lpstr>Average vs Instantaneous Speed</vt:lpstr>
      <vt:lpstr>Constant Speed</vt:lpstr>
      <vt:lpstr>Unit 3: Motion  Graphs</vt:lpstr>
      <vt:lpstr>Graphs</vt:lpstr>
      <vt:lpstr>Graphs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Minh</dc:creator>
  <cp:lastModifiedBy>Minh Le (Freedom Middle School)</cp:lastModifiedBy>
  <cp:revision>54</cp:revision>
  <cp:lastPrinted>2015-03-03T17:54:50Z</cp:lastPrinted>
  <dcterms:created xsi:type="dcterms:W3CDTF">2014-02-18T00:32:22Z</dcterms:created>
  <dcterms:modified xsi:type="dcterms:W3CDTF">2024-01-03T14:53:27Z</dcterms:modified>
</cp:coreProperties>
</file>